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9" r:id="rId4"/>
    <p:sldId id="258" r:id="rId5"/>
    <p:sldId id="260" r:id="rId6"/>
    <p:sldId id="261" r:id="rId7"/>
    <p:sldId id="262" r:id="rId8"/>
    <p:sldId id="263" r:id="rId9"/>
    <p:sldId id="265" r:id="rId10"/>
    <p:sldId id="266" r:id="rId11"/>
    <p:sldId id="267" r:id="rId12"/>
    <p:sldId id="264" r:id="rId13"/>
    <p:sldId id="268" r:id="rId14"/>
    <p:sldId id="269" r:id="rId15"/>
    <p:sldId id="270" r:id="rId16"/>
    <p:sldId id="271"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7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A0C0817-A112-4847-8014-A94B7D2A4EA3}" type="datetime1">
              <a:rPr lang="en-US" smtClean="0"/>
              <a:t>9/14/2019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4704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710039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005934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04985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2092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9/14/2019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425352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9/14/2019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839062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9265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9039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87288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9/14/2019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0203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5146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9091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0375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64139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8074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9/14/2019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2955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9/14/2019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62311746"/>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56F6430-FE9F-4A0D-883D-030E3F3700F1}"/>
              </a:ext>
            </a:extLst>
          </p:cNvPr>
          <p:cNvPicPr>
            <a:picLocks noChangeAspect="1"/>
          </p:cNvPicPr>
          <p:nvPr/>
        </p:nvPicPr>
        <p:blipFill rotWithShape="1">
          <a:blip r:embed="rId2">
            <a:alphaModFix amt="45000"/>
          </a:blip>
          <a:srcRect t="1630" b="13784"/>
          <a:stretch/>
        </p:blipFill>
        <p:spPr>
          <a:xfrm>
            <a:off x="20" y="10"/>
            <a:ext cx="12191980" cy="6857990"/>
          </a:xfrm>
          <a:prstGeom prst="rect">
            <a:avLst/>
          </a:prstGeom>
        </p:spPr>
      </p:pic>
      <p:sp>
        <p:nvSpPr>
          <p:cNvPr id="2" name="Title 1">
            <a:extLst>
              <a:ext uri="{FF2B5EF4-FFF2-40B4-BE49-F238E27FC236}">
                <a16:creationId xmlns:a16="http://schemas.microsoft.com/office/drawing/2014/main" id="{EAE7C153-B07E-4E32-B4C0-6D4115D4AA4F}"/>
              </a:ext>
            </a:extLst>
          </p:cNvPr>
          <p:cNvSpPr>
            <a:spLocks noGrp="1"/>
          </p:cNvSpPr>
          <p:nvPr>
            <p:ph type="ctrTitle"/>
          </p:nvPr>
        </p:nvSpPr>
        <p:spPr>
          <a:xfrm>
            <a:off x="4171356" y="1287721"/>
            <a:ext cx="5640859" cy="3129255"/>
          </a:xfrm>
        </p:spPr>
        <p:txBody>
          <a:bodyPr>
            <a:normAutofit fontScale="90000"/>
          </a:bodyPr>
          <a:lstStyle/>
          <a:p>
            <a:r>
              <a:rPr lang="en-IN" sz="11500" dirty="0"/>
              <a:t>DTC BUS GUIDE</a:t>
            </a:r>
            <a:r>
              <a:rPr lang="en-IN" dirty="0"/>
              <a:t>	</a:t>
            </a:r>
          </a:p>
        </p:txBody>
      </p:sp>
      <p:sp>
        <p:nvSpPr>
          <p:cNvPr id="3" name="Subtitle 2">
            <a:extLst>
              <a:ext uri="{FF2B5EF4-FFF2-40B4-BE49-F238E27FC236}">
                <a16:creationId xmlns:a16="http://schemas.microsoft.com/office/drawing/2014/main" id="{6D4BB0C3-6ED7-4574-A016-808DA68FEFF7}"/>
              </a:ext>
            </a:extLst>
          </p:cNvPr>
          <p:cNvSpPr>
            <a:spLocks noGrp="1"/>
          </p:cNvSpPr>
          <p:nvPr>
            <p:ph type="subTitle" idx="1"/>
          </p:nvPr>
        </p:nvSpPr>
        <p:spPr>
          <a:xfrm>
            <a:off x="7505114" y="4266956"/>
            <a:ext cx="3981728" cy="2145323"/>
          </a:xfrm>
        </p:spPr>
        <p:txBody>
          <a:bodyPr>
            <a:normAutofit fontScale="92500" lnSpcReduction="20000"/>
          </a:bodyPr>
          <a:lstStyle/>
          <a:p>
            <a:pPr algn="r"/>
            <a:r>
              <a:rPr lang="en-IN" dirty="0">
                <a:solidFill>
                  <a:schemeClr val="tx1"/>
                </a:solidFill>
              </a:rPr>
              <a:t>By:</a:t>
            </a:r>
          </a:p>
          <a:p>
            <a:pPr algn="r"/>
            <a:r>
              <a:rPr lang="en-IN" dirty="0" err="1">
                <a:solidFill>
                  <a:schemeClr val="tx1"/>
                </a:solidFill>
              </a:rPr>
              <a:t>SAKsham</a:t>
            </a:r>
            <a:r>
              <a:rPr lang="en-IN" dirty="0">
                <a:solidFill>
                  <a:schemeClr val="tx1"/>
                </a:solidFill>
              </a:rPr>
              <a:t> Arora</a:t>
            </a:r>
          </a:p>
          <a:p>
            <a:pPr algn="r"/>
            <a:r>
              <a:rPr lang="en-IN" dirty="0">
                <a:solidFill>
                  <a:schemeClr val="tx1"/>
                </a:solidFill>
              </a:rPr>
              <a:t>05415002717</a:t>
            </a:r>
          </a:p>
          <a:p>
            <a:pPr algn="r"/>
            <a:r>
              <a:rPr lang="en-IN" dirty="0">
                <a:solidFill>
                  <a:schemeClr val="tx1"/>
                </a:solidFill>
              </a:rPr>
              <a:t>CSE-2(M)</a:t>
            </a:r>
          </a:p>
          <a:p>
            <a:pPr algn="r"/>
            <a:r>
              <a:rPr lang="en-IN" dirty="0">
                <a:solidFill>
                  <a:schemeClr val="tx1"/>
                </a:solidFill>
              </a:rPr>
              <a:t>25</a:t>
            </a:r>
          </a:p>
        </p:txBody>
      </p:sp>
      <p:pic>
        <p:nvPicPr>
          <p:cNvPr id="5" name="Picture 4">
            <a:extLst>
              <a:ext uri="{FF2B5EF4-FFF2-40B4-BE49-F238E27FC236}">
                <a16:creationId xmlns:a16="http://schemas.microsoft.com/office/drawing/2014/main" id="{A58EE458-86AF-4C6F-AF9D-3F694FA3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80" y="1740402"/>
            <a:ext cx="1892676" cy="2223895"/>
          </a:xfrm>
          <a:prstGeom prst="rect">
            <a:avLst/>
          </a:prstGeom>
        </p:spPr>
      </p:pic>
    </p:spTree>
    <p:extLst>
      <p:ext uri="{BB962C8B-B14F-4D97-AF65-F5344CB8AC3E}">
        <p14:creationId xmlns:p14="http://schemas.microsoft.com/office/powerpoint/2010/main" val="27967650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fs6">
            <a:extLst>
              <a:ext uri="{FF2B5EF4-FFF2-40B4-BE49-F238E27FC236}">
                <a16:creationId xmlns:a16="http://schemas.microsoft.com/office/drawing/2014/main" id="{BE303E6E-CE4B-4298-9EC4-923FE8AAF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4" y="292894"/>
            <a:ext cx="2419528" cy="30622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fs7">
            <a:extLst>
              <a:ext uri="{FF2B5EF4-FFF2-40B4-BE49-F238E27FC236}">
                <a16:creationId xmlns:a16="http://schemas.microsoft.com/office/drawing/2014/main" id="{2B3819A5-1943-4B2D-B8F9-3B3B11F05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568" y="290512"/>
            <a:ext cx="2343981" cy="3062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fs8">
            <a:extLst>
              <a:ext uri="{FF2B5EF4-FFF2-40B4-BE49-F238E27FC236}">
                <a16:creationId xmlns:a16="http://schemas.microsoft.com/office/drawing/2014/main" id="{AF8ED0AA-8598-433B-948C-EADCC5E91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075" y="290512"/>
            <a:ext cx="2476500" cy="30622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fs9">
            <a:extLst>
              <a:ext uri="{FF2B5EF4-FFF2-40B4-BE49-F238E27FC236}">
                <a16:creationId xmlns:a16="http://schemas.microsoft.com/office/drawing/2014/main" id="{3E6BFFCF-F897-45E6-819F-A4DF2F4CC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514" y="3524251"/>
            <a:ext cx="2419528" cy="30432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fs10">
            <a:extLst>
              <a:ext uri="{FF2B5EF4-FFF2-40B4-BE49-F238E27FC236}">
                <a16:creationId xmlns:a16="http://schemas.microsoft.com/office/drawing/2014/main" id="{EB5B72F2-90A5-4F62-B286-A5FDA69578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567" y="3505202"/>
            <a:ext cx="2343981" cy="30432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fs11">
            <a:extLst>
              <a:ext uri="{FF2B5EF4-FFF2-40B4-BE49-F238E27FC236}">
                <a16:creationId xmlns:a16="http://schemas.microsoft.com/office/drawing/2014/main" id="{2EE22B25-320E-4BD5-A393-312A39B0D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8075" y="3524251"/>
            <a:ext cx="2476500"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randombar(horizont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randombar(horizontal)">
                                      <p:cBhvr>
                                        <p:cTn id="22" dur="5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randombar(horizontal)">
                                      <p:cBhvr>
                                        <p:cTn id="27" dur="500"/>
                                        <p:tgtEl>
                                          <p:spTgt spid="205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randombar(horizontal)">
                                      <p:cBhvr>
                                        <p:cTn id="32"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7DD8-45CB-4E11-B17D-0097C19221F4}"/>
              </a:ext>
            </a:extLst>
          </p:cNvPr>
          <p:cNvSpPr>
            <a:spLocks noGrp="1"/>
          </p:cNvSpPr>
          <p:nvPr>
            <p:ph type="title"/>
          </p:nvPr>
        </p:nvSpPr>
        <p:spPr>
          <a:xfrm>
            <a:off x="1141413" y="618517"/>
            <a:ext cx="9905998" cy="5410807"/>
          </a:xfrm>
        </p:spPr>
        <p:txBody>
          <a:bodyPr>
            <a:normAutofit/>
          </a:bodyPr>
          <a:lstStyle/>
          <a:p>
            <a:r>
              <a:rPr lang="en-IN" sz="6000" dirty="0"/>
              <a:t>The project can divided in four screens</a:t>
            </a:r>
          </a:p>
        </p:txBody>
      </p:sp>
    </p:spTree>
    <p:extLst>
      <p:ext uri="{BB962C8B-B14F-4D97-AF65-F5344CB8AC3E}">
        <p14:creationId xmlns:p14="http://schemas.microsoft.com/office/powerpoint/2010/main" val="57075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F1E47-9B01-4F47-A1AE-10D0F7BB5213}"/>
              </a:ext>
            </a:extLst>
          </p:cNvPr>
          <p:cNvSpPr>
            <a:spLocks noGrp="1"/>
          </p:cNvSpPr>
          <p:nvPr>
            <p:ph type="title"/>
          </p:nvPr>
        </p:nvSpPr>
        <p:spPr>
          <a:xfrm>
            <a:off x="1143001" y="172394"/>
            <a:ext cx="9905998" cy="1076932"/>
          </a:xfrm>
        </p:spPr>
        <p:txBody>
          <a:bodyPr/>
          <a:lstStyle/>
          <a:p>
            <a:pPr algn="ctr"/>
            <a:r>
              <a:rPr lang="en-IN" dirty="0"/>
              <a:t>Home window</a:t>
            </a:r>
          </a:p>
        </p:txBody>
      </p:sp>
      <p:pic>
        <p:nvPicPr>
          <p:cNvPr id="5" name="Picture 4">
            <a:extLst>
              <a:ext uri="{FF2B5EF4-FFF2-40B4-BE49-F238E27FC236}">
                <a16:creationId xmlns:a16="http://schemas.microsoft.com/office/drawing/2014/main" id="{3A4D4F33-8B97-4B9C-A670-E8B0D08EA927}"/>
              </a:ext>
            </a:extLst>
          </p:cNvPr>
          <p:cNvPicPr>
            <a:picLocks noChangeAspect="1"/>
          </p:cNvPicPr>
          <p:nvPr/>
        </p:nvPicPr>
        <p:blipFill>
          <a:blip r:embed="rId2"/>
          <a:stretch>
            <a:fillRect/>
          </a:stretch>
        </p:blipFill>
        <p:spPr>
          <a:xfrm>
            <a:off x="1645355" y="1249326"/>
            <a:ext cx="9300457" cy="5331198"/>
          </a:xfrm>
          <a:prstGeom prst="rect">
            <a:avLst/>
          </a:prstGeom>
        </p:spPr>
      </p:pic>
    </p:spTree>
    <p:extLst>
      <p:ext uri="{BB962C8B-B14F-4D97-AF65-F5344CB8AC3E}">
        <p14:creationId xmlns:p14="http://schemas.microsoft.com/office/powerpoint/2010/main" val="32083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C77F-5352-440A-94A3-9F4CE2F778F8}"/>
              </a:ext>
            </a:extLst>
          </p:cNvPr>
          <p:cNvSpPr>
            <a:spLocks noGrp="1"/>
          </p:cNvSpPr>
          <p:nvPr>
            <p:ph type="title"/>
          </p:nvPr>
        </p:nvSpPr>
        <p:spPr>
          <a:xfrm>
            <a:off x="1227577" y="200172"/>
            <a:ext cx="9905998" cy="1030751"/>
          </a:xfrm>
        </p:spPr>
        <p:txBody>
          <a:bodyPr/>
          <a:lstStyle/>
          <a:p>
            <a:pPr algn="ctr"/>
            <a:r>
              <a:rPr lang="en-IN" dirty="0"/>
              <a:t>Search window</a:t>
            </a:r>
          </a:p>
        </p:txBody>
      </p:sp>
      <p:pic>
        <p:nvPicPr>
          <p:cNvPr id="5" name="Picture 4">
            <a:extLst>
              <a:ext uri="{FF2B5EF4-FFF2-40B4-BE49-F238E27FC236}">
                <a16:creationId xmlns:a16="http://schemas.microsoft.com/office/drawing/2014/main" id="{7F32F37D-3707-4ADF-8773-CE530C30F051}"/>
              </a:ext>
            </a:extLst>
          </p:cNvPr>
          <p:cNvPicPr>
            <a:picLocks noChangeAspect="1"/>
          </p:cNvPicPr>
          <p:nvPr/>
        </p:nvPicPr>
        <p:blipFill rotWithShape="1">
          <a:blip r:embed="rId2"/>
          <a:srcRect l="19212" t="15282" r="16750" b="13481"/>
          <a:stretch/>
        </p:blipFill>
        <p:spPr>
          <a:xfrm>
            <a:off x="1923370" y="1230923"/>
            <a:ext cx="8514411" cy="5327733"/>
          </a:xfrm>
          <a:prstGeom prst="rect">
            <a:avLst/>
          </a:prstGeom>
        </p:spPr>
      </p:pic>
    </p:spTree>
    <p:extLst>
      <p:ext uri="{BB962C8B-B14F-4D97-AF65-F5344CB8AC3E}">
        <p14:creationId xmlns:p14="http://schemas.microsoft.com/office/powerpoint/2010/main" val="6974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057A-79D3-4C94-915E-E32036F9C1DB}"/>
              </a:ext>
            </a:extLst>
          </p:cNvPr>
          <p:cNvSpPr>
            <a:spLocks noGrp="1"/>
          </p:cNvSpPr>
          <p:nvPr>
            <p:ph type="title"/>
          </p:nvPr>
        </p:nvSpPr>
        <p:spPr>
          <a:xfrm>
            <a:off x="1143001" y="112082"/>
            <a:ext cx="9905998" cy="999266"/>
          </a:xfrm>
        </p:spPr>
        <p:txBody>
          <a:bodyPr/>
          <a:lstStyle/>
          <a:p>
            <a:pPr algn="ctr"/>
            <a:r>
              <a:rPr lang="en-IN" dirty="0"/>
              <a:t>BUS Details window</a:t>
            </a:r>
          </a:p>
        </p:txBody>
      </p:sp>
      <p:pic>
        <p:nvPicPr>
          <p:cNvPr id="3" name="Picture 2">
            <a:extLst>
              <a:ext uri="{FF2B5EF4-FFF2-40B4-BE49-F238E27FC236}">
                <a16:creationId xmlns:a16="http://schemas.microsoft.com/office/drawing/2014/main" id="{50CF0791-2D79-4EE5-B38B-4E5647374C7B}"/>
              </a:ext>
            </a:extLst>
          </p:cNvPr>
          <p:cNvPicPr>
            <a:picLocks noChangeAspect="1"/>
          </p:cNvPicPr>
          <p:nvPr/>
        </p:nvPicPr>
        <p:blipFill>
          <a:blip r:embed="rId2"/>
          <a:stretch>
            <a:fillRect/>
          </a:stretch>
        </p:blipFill>
        <p:spPr>
          <a:xfrm>
            <a:off x="1566858" y="1111348"/>
            <a:ext cx="9398909" cy="5352527"/>
          </a:xfrm>
          <a:prstGeom prst="rect">
            <a:avLst/>
          </a:prstGeom>
        </p:spPr>
      </p:pic>
    </p:spTree>
    <p:extLst>
      <p:ext uri="{BB962C8B-B14F-4D97-AF65-F5344CB8AC3E}">
        <p14:creationId xmlns:p14="http://schemas.microsoft.com/office/powerpoint/2010/main" val="163691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7302-25D6-4055-A297-3F77A31CF6D0}"/>
              </a:ext>
            </a:extLst>
          </p:cNvPr>
          <p:cNvSpPr>
            <a:spLocks noGrp="1"/>
          </p:cNvSpPr>
          <p:nvPr>
            <p:ph type="title"/>
          </p:nvPr>
        </p:nvSpPr>
        <p:spPr>
          <a:xfrm>
            <a:off x="1275056" y="123772"/>
            <a:ext cx="9905998" cy="1163422"/>
          </a:xfrm>
        </p:spPr>
        <p:txBody>
          <a:bodyPr/>
          <a:lstStyle/>
          <a:p>
            <a:pPr algn="ctr"/>
            <a:r>
              <a:rPr lang="en-IN" dirty="0"/>
              <a:t>Bus stand info window</a:t>
            </a:r>
          </a:p>
        </p:txBody>
      </p:sp>
      <p:pic>
        <p:nvPicPr>
          <p:cNvPr id="3" name="Picture 2">
            <a:extLst>
              <a:ext uri="{FF2B5EF4-FFF2-40B4-BE49-F238E27FC236}">
                <a16:creationId xmlns:a16="http://schemas.microsoft.com/office/drawing/2014/main" id="{E00F851B-D80A-4328-9FA5-CD79DB23403C}"/>
              </a:ext>
            </a:extLst>
          </p:cNvPr>
          <p:cNvPicPr>
            <a:picLocks noChangeAspect="1"/>
          </p:cNvPicPr>
          <p:nvPr/>
        </p:nvPicPr>
        <p:blipFill rotWithShape="1">
          <a:blip r:embed="rId2"/>
          <a:srcRect l="14891" t="14861" r="18587" b="18632"/>
          <a:stretch/>
        </p:blipFill>
        <p:spPr>
          <a:xfrm>
            <a:off x="1484149" y="1069144"/>
            <a:ext cx="9487812" cy="5333019"/>
          </a:xfrm>
          <a:prstGeom prst="rect">
            <a:avLst/>
          </a:prstGeom>
        </p:spPr>
      </p:pic>
    </p:spTree>
    <p:extLst>
      <p:ext uri="{BB962C8B-B14F-4D97-AF65-F5344CB8AC3E}">
        <p14:creationId xmlns:p14="http://schemas.microsoft.com/office/powerpoint/2010/main" val="130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B2D0-C4D5-451B-8216-6B7735F516A3}"/>
              </a:ext>
            </a:extLst>
          </p:cNvPr>
          <p:cNvSpPr>
            <a:spLocks noGrp="1"/>
          </p:cNvSpPr>
          <p:nvPr>
            <p:ph type="title"/>
          </p:nvPr>
        </p:nvSpPr>
        <p:spPr/>
        <p:txBody>
          <a:bodyPr/>
          <a:lstStyle/>
          <a:p>
            <a:r>
              <a:rPr lang="en-IN" dirty="0"/>
              <a:t>RESULT And Conclusion</a:t>
            </a:r>
          </a:p>
        </p:txBody>
      </p:sp>
      <p:sp>
        <p:nvSpPr>
          <p:cNvPr id="3" name="Content Placeholder 2">
            <a:extLst>
              <a:ext uri="{FF2B5EF4-FFF2-40B4-BE49-F238E27FC236}">
                <a16:creationId xmlns:a16="http://schemas.microsoft.com/office/drawing/2014/main" id="{06B41E42-BA9C-4F1A-85BF-076B403B5EDF}"/>
              </a:ext>
            </a:extLst>
          </p:cNvPr>
          <p:cNvSpPr>
            <a:spLocks noGrp="1"/>
          </p:cNvSpPr>
          <p:nvPr>
            <p:ph idx="1"/>
          </p:nvPr>
        </p:nvSpPr>
        <p:spPr/>
        <p:txBody>
          <a:bodyPr>
            <a:normAutofit/>
          </a:bodyPr>
          <a:lstStyle/>
          <a:p>
            <a:r>
              <a:rPr lang="en-US" sz="2800" dirty="0"/>
              <a:t>All the modules have been successfully implemented.</a:t>
            </a:r>
          </a:p>
          <a:p>
            <a:r>
              <a:rPr lang="en-US" sz="2800" dirty="0"/>
              <a:t>It is concluded that </a:t>
            </a:r>
            <a:r>
              <a:rPr lang="en-US" sz="2800" dirty="0" err="1"/>
              <a:t>Trie</a:t>
            </a:r>
            <a:r>
              <a:rPr lang="en-US" sz="2800" dirty="0"/>
              <a:t> saves time in prefix search.</a:t>
            </a:r>
          </a:p>
          <a:p>
            <a:r>
              <a:rPr lang="en-US" sz="2800" dirty="0"/>
              <a:t>It is concluded that BFS is superior than DFS when it comes to finding shortest path.</a:t>
            </a:r>
          </a:p>
          <a:p>
            <a:r>
              <a:rPr lang="en-US" sz="2800" dirty="0"/>
              <a:t>The application is platform independent and in working condition. </a:t>
            </a:r>
            <a:endParaRPr lang="en-IN" sz="2800" dirty="0"/>
          </a:p>
        </p:txBody>
      </p:sp>
    </p:spTree>
    <p:extLst>
      <p:ext uri="{BB962C8B-B14F-4D97-AF65-F5344CB8AC3E}">
        <p14:creationId xmlns:p14="http://schemas.microsoft.com/office/powerpoint/2010/main" val="351400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B324-D480-4EB3-87C4-D5DE260B1C4F}"/>
              </a:ext>
            </a:extLst>
          </p:cNvPr>
          <p:cNvSpPr>
            <a:spLocks noGrp="1"/>
          </p:cNvSpPr>
          <p:nvPr>
            <p:ph type="title"/>
          </p:nvPr>
        </p:nvSpPr>
        <p:spPr>
          <a:xfrm>
            <a:off x="766689" y="576314"/>
            <a:ext cx="10365128" cy="5550165"/>
          </a:xfrm>
        </p:spPr>
        <p:txBody>
          <a:bodyPr>
            <a:normAutofit/>
          </a:bodyPr>
          <a:lstStyle/>
          <a:p>
            <a:r>
              <a:rPr lang="en-US" sz="16700" dirty="0">
                <a:solidFill>
                  <a:schemeClr val="tx1">
                    <a:lumMod val="75000"/>
                  </a:schemeClr>
                </a:solidFill>
                <a:latin typeface="Bradley Hand ITC" panose="03070402050302030203" pitchFamily="66" charset="0"/>
              </a:rPr>
              <a:t>Thank You…</a:t>
            </a:r>
            <a:endParaRPr lang="en-US" dirty="0">
              <a:solidFill>
                <a:schemeClr val="tx1">
                  <a:lumMod val="75000"/>
                </a:schemeClr>
              </a:solidFill>
              <a:latin typeface="Bradley Hand ITC" panose="03070402050302030203" pitchFamily="66" charset="0"/>
            </a:endParaRPr>
          </a:p>
        </p:txBody>
      </p:sp>
      <p:pic>
        <p:nvPicPr>
          <p:cNvPr id="5" name="Picture 4" descr="Image result for grey black flowers">
            <a:extLst>
              <a:ext uri="{FF2B5EF4-FFF2-40B4-BE49-F238E27FC236}">
                <a16:creationId xmlns:a16="http://schemas.microsoft.com/office/drawing/2014/main" id="{011B485A-0204-48C1-A5C1-7C3D62549A5A}"/>
              </a:ext>
            </a:extLst>
          </p:cNvPr>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3197" r="6856" b="13884"/>
          <a:stretch/>
        </p:blipFill>
        <p:spPr bwMode="auto">
          <a:xfrm>
            <a:off x="7488849" y="2975316"/>
            <a:ext cx="3153361" cy="303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5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23AC-D0DD-42F7-9868-6F5FB7BB2842}"/>
              </a:ext>
            </a:extLst>
          </p:cNvPr>
          <p:cNvSpPr>
            <a:spLocks noGrp="1"/>
          </p:cNvSpPr>
          <p:nvPr>
            <p:ph type="title"/>
          </p:nvPr>
        </p:nvSpPr>
        <p:spPr>
          <a:xfrm>
            <a:off x="1141413" y="618518"/>
            <a:ext cx="9905998" cy="892230"/>
          </a:xfrm>
        </p:spPr>
        <p:txBody>
          <a:bodyPr/>
          <a:lstStyle/>
          <a:p>
            <a:r>
              <a:rPr lang="en-US" dirty="0"/>
              <a:t>Needs And Objectives </a:t>
            </a:r>
            <a:endParaRPr lang="en-IN" dirty="0"/>
          </a:p>
        </p:txBody>
      </p:sp>
      <p:sp>
        <p:nvSpPr>
          <p:cNvPr id="3" name="Content Placeholder 2">
            <a:extLst>
              <a:ext uri="{FF2B5EF4-FFF2-40B4-BE49-F238E27FC236}">
                <a16:creationId xmlns:a16="http://schemas.microsoft.com/office/drawing/2014/main" id="{7A7C2921-063D-4D4F-82C4-0206F6A8B949}"/>
              </a:ext>
            </a:extLst>
          </p:cNvPr>
          <p:cNvSpPr>
            <a:spLocks noGrp="1"/>
          </p:cNvSpPr>
          <p:nvPr>
            <p:ph idx="1"/>
          </p:nvPr>
        </p:nvSpPr>
        <p:spPr>
          <a:xfrm>
            <a:off x="1141412" y="1510748"/>
            <a:ext cx="9905999" cy="4280453"/>
          </a:xfrm>
        </p:spPr>
        <p:txBody>
          <a:bodyPr/>
          <a:lstStyle/>
          <a:p>
            <a:pPr>
              <a:buFont typeface="Wingdings" panose="05000000000000000000" pitchFamily="2" charset="2"/>
              <a:buChar char="Ø"/>
            </a:pPr>
            <a:r>
              <a:rPr lang="en-IN" dirty="0"/>
              <a:t>This application is needed due to the unfamiliarity of people with the bus routes in Delhi, as they are very complex. Most of the people are unaware that which bus to board and where to interchange to reach their destination by applying minimum efforts, according to their needs.</a:t>
            </a:r>
          </a:p>
          <a:p>
            <a:pPr>
              <a:buFont typeface="Wingdings" panose="05000000000000000000" pitchFamily="2" charset="2"/>
              <a:buChar char="Ø"/>
            </a:pPr>
            <a:r>
              <a:rPr lang="en-IN" dirty="0"/>
              <a:t>Unavailability of application about Delhi bus Services.</a:t>
            </a:r>
          </a:p>
          <a:p>
            <a:pPr>
              <a:buFont typeface="Wingdings" panose="05000000000000000000" pitchFamily="2" charset="2"/>
              <a:buChar char="Ø"/>
            </a:pPr>
            <a:r>
              <a:rPr lang="en-US" dirty="0"/>
              <a:t>The aim of this project is to prepare a user-friendly application, from which a user can easily get to know about the Delhi bus services, and can go to his/her destination conveniently.</a:t>
            </a:r>
          </a:p>
          <a:p>
            <a:endParaRPr lang="en-IN" dirty="0"/>
          </a:p>
        </p:txBody>
      </p:sp>
    </p:spTree>
    <p:extLst>
      <p:ext uri="{BB962C8B-B14F-4D97-AF65-F5344CB8AC3E}">
        <p14:creationId xmlns:p14="http://schemas.microsoft.com/office/powerpoint/2010/main" val="82624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CBF3-BBF1-4EA4-B47E-3049DBEED71C}"/>
              </a:ext>
            </a:extLst>
          </p:cNvPr>
          <p:cNvSpPr>
            <a:spLocks noGrp="1"/>
          </p:cNvSpPr>
          <p:nvPr>
            <p:ph type="title"/>
          </p:nvPr>
        </p:nvSpPr>
        <p:spPr>
          <a:xfrm>
            <a:off x="1141413" y="618517"/>
            <a:ext cx="9905998" cy="5313155"/>
          </a:xfrm>
        </p:spPr>
        <p:txBody>
          <a:bodyPr>
            <a:normAutofit fontScale="90000"/>
          </a:bodyPr>
          <a:lstStyle/>
          <a:p>
            <a:r>
              <a:rPr lang="en-US" sz="11500" dirty="0">
                <a:solidFill>
                  <a:schemeClr val="accent2">
                    <a:lumMod val="40000"/>
                    <a:lumOff val="60000"/>
                  </a:schemeClr>
                </a:solidFill>
              </a:rPr>
              <a:t>Implementation</a:t>
            </a:r>
            <a:br>
              <a:rPr lang="en-US" sz="8800" dirty="0"/>
            </a:br>
            <a:br>
              <a:rPr lang="en-US" sz="8800" dirty="0"/>
            </a:br>
            <a:r>
              <a:rPr lang="en-US" sz="8800" dirty="0">
                <a:solidFill>
                  <a:schemeClr val="accent5">
                    <a:lumMod val="60000"/>
                    <a:lumOff val="40000"/>
                  </a:schemeClr>
                </a:solidFill>
              </a:rPr>
              <a:t>what why &amp; how</a:t>
            </a:r>
            <a:endParaRPr lang="en-IN" sz="8800" dirty="0">
              <a:solidFill>
                <a:schemeClr val="accent5">
                  <a:lumMod val="60000"/>
                  <a:lumOff val="40000"/>
                </a:schemeClr>
              </a:solidFill>
            </a:endParaRPr>
          </a:p>
        </p:txBody>
      </p:sp>
    </p:spTree>
    <p:extLst>
      <p:ext uri="{BB962C8B-B14F-4D97-AF65-F5344CB8AC3E}">
        <p14:creationId xmlns:p14="http://schemas.microsoft.com/office/powerpoint/2010/main" val="2475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B190-84A2-4BAE-942E-BB18D355513D}"/>
              </a:ext>
            </a:extLst>
          </p:cNvPr>
          <p:cNvSpPr>
            <a:spLocks noGrp="1"/>
          </p:cNvSpPr>
          <p:nvPr>
            <p:ph type="title"/>
          </p:nvPr>
        </p:nvSpPr>
        <p:spPr>
          <a:xfrm>
            <a:off x="1141412" y="828674"/>
            <a:ext cx="9905998" cy="1019175"/>
          </a:xfrm>
        </p:spPr>
        <p:txBody>
          <a:bodyPr>
            <a:normAutofit fontScale="90000"/>
          </a:bodyPr>
          <a:lstStyle/>
          <a:p>
            <a:pPr algn="ctr"/>
            <a:r>
              <a:rPr lang="en-US" sz="8900" dirty="0" err="1"/>
              <a:t>Trie</a:t>
            </a:r>
            <a:br>
              <a:rPr lang="en-US" dirty="0"/>
            </a:br>
            <a:endParaRPr lang="en-IN" dirty="0"/>
          </a:p>
        </p:txBody>
      </p:sp>
      <p:sp>
        <p:nvSpPr>
          <p:cNvPr id="3" name="Content Placeholder 2">
            <a:extLst>
              <a:ext uri="{FF2B5EF4-FFF2-40B4-BE49-F238E27FC236}">
                <a16:creationId xmlns:a16="http://schemas.microsoft.com/office/drawing/2014/main" id="{981A16F0-2217-4419-907D-5B01E5512094}"/>
              </a:ext>
            </a:extLst>
          </p:cNvPr>
          <p:cNvSpPr>
            <a:spLocks noGrp="1"/>
          </p:cNvSpPr>
          <p:nvPr>
            <p:ph idx="1"/>
          </p:nvPr>
        </p:nvSpPr>
        <p:spPr>
          <a:xfrm>
            <a:off x="1141412" y="1981199"/>
            <a:ext cx="9905999" cy="3848101"/>
          </a:xfrm>
        </p:spPr>
        <p:txBody>
          <a:bodyPr>
            <a:normAutofit/>
          </a:bodyPr>
          <a:lstStyle/>
          <a:p>
            <a:r>
              <a:rPr lang="en-IN" dirty="0"/>
              <a:t>A </a:t>
            </a:r>
            <a:r>
              <a:rPr lang="en-IN" dirty="0" err="1"/>
              <a:t>Trie</a:t>
            </a:r>
            <a:r>
              <a:rPr lang="en-IN" dirty="0"/>
              <a:t> is a special tree-like data structure,  wherein characters of a string are stored as nodes. </a:t>
            </a:r>
            <a:r>
              <a:rPr lang="en-IN" dirty="0" err="1"/>
              <a:t>Trie</a:t>
            </a:r>
            <a:r>
              <a:rPr lang="en-IN" dirty="0"/>
              <a:t> is an efficient information </a:t>
            </a:r>
            <a:r>
              <a:rPr lang="en-IN" dirty="0" err="1"/>
              <a:t>re</a:t>
            </a:r>
            <a:r>
              <a:rPr lang="en-IN" b="1" i="1" dirty="0" err="1"/>
              <a:t>Trie</a:t>
            </a:r>
            <a:r>
              <a:rPr lang="en-IN" dirty="0" err="1"/>
              <a:t>val</a:t>
            </a:r>
            <a:r>
              <a:rPr lang="en-IN" dirty="0"/>
              <a:t> data structure. </a:t>
            </a:r>
          </a:p>
          <a:p>
            <a:r>
              <a:rPr lang="en-IN" dirty="0"/>
              <a:t>Using </a:t>
            </a:r>
            <a:r>
              <a:rPr lang="en-IN" dirty="0" err="1"/>
              <a:t>Trie</a:t>
            </a:r>
            <a:r>
              <a:rPr lang="en-IN" dirty="0"/>
              <a:t>, prefix search complexities can be brought to an optimal limit (key length).</a:t>
            </a:r>
          </a:p>
          <a:p>
            <a:r>
              <a:rPr lang="en-IN" dirty="0"/>
              <a:t>It is used because of the fact that we will have to do prefix search, as bus stands have long and complex names.</a:t>
            </a:r>
          </a:p>
        </p:txBody>
      </p:sp>
    </p:spTree>
    <p:extLst>
      <p:ext uri="{BB962C8B-B14F-4D97-AF65-F5344CB8AC3E}">
        <p14:creationId xmlns:p14="http://schemas.microsoft.com/office/powerpoint/2010/main" val="108207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3FFD273-7220-4FFE-BF6C-ADE8324BF5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49447" y="438150"/>
            <a:ext cx="4846553" cy="5705474"/>
          </a:xfrm>
        </p:spPr>
      </p:pic>
      <p:pic>
        <p:nvPicPr>
          <p:cNvPr id="8" name="Content Placeholder 7">
            <a:extLst>
              <a:ext uri="{FF2B5EF4-FFF2-40B4-BE49-F238E27FC236}">
                <a16:creationId xmlns:a16="http://schemas.microsoft.com/office/drawing/2014/main" id="{01AD4C1A-9551-428B-9664-25F564E03216}"/>
              </a:ext>
            </a:extLst>
          </p:cNvPr>
          <p:cNvPicPr>
            <a:picLocks noGrp="1"/>
          </p:cNvPicPr>
          <p:nvPr>
            <p:ph sz="half" idx="1"/>
          </p:nvPr>
        </p:nvPicPr>
        <p:blipFill rotWithShape="1">
          <a:blip r:embed="rId3"/>
          <a:srcRect l="11108" t="46252" r="57301" b="33600"/>
          <a:stretch/>
        </p:blipFill>
        <p:spPr bwMode="auto">
          <a:xfrm>
            <a:off x="6380162" y="438150"/>
            <a:ext cx="4878387" cy="2428876"/>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54DC83CA-DBA8-4243-9640-2E91F8EDB059}"/>
              </a:ext>
            </a:extLst>
          </p:cNvPr>
          <p:cNvPicPr/>
          <p:nvPr/>
        </p:nvPicPr>
        <p:blipFill rotWithShape="1">
          <a:blip r:embed="rId4"/>
          <a:srcRect l="30416" t="37204" r="26572" b="15103"/>
          <a:stretch/>
        </p:blipFill>
        <p:spPr bwMode="auto">
          <a:xfrm>
            <a:off x="6380161" y="3067050"/>
            <a:ext cx="4878387" cy="30765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75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55A3-86C4-4EAB-9750-DDB5B45B08D8}"/>
              </a:ext>
            </a:extLst>
          </p:cNvPr>
          <p:cNvSpPr>
            <a:spLocks noGrp="1"/>
          </p:cNvSpPr>
          <p:nvPr>
            <p:ph type="title"/>
          </p:nvPr>
        </p:nvSpPr>
        <p:spPr>
          <a:xfrm>
            <a:off x="1141413" y="523875"/>
            <a:ext cx="9905998" cy="1438275"/>
          </a:xfrm>
        </p:spPr>
        <p:txBody>
          <a:bodyPr>
            <a:normAutofit/>
          </a:bodyPr>
          <a:lstStyle/>
          <a:p>
            <a:pPr algn="ctr"/>
            <a:r>
              <a:rPr lang="en-IN" sz="8000" dirty="0"/>
              <a:t>GRAPHS</a:t>
            </a:r>
          </a:p>
        </p:txBody>
      </p:sp>
      <p:sp>
        <p:nvSpPr>
          <p:cNvPr id="3" name="Content Placeholder 2">
            <a:extLst>
              <a:ext uri="{FF2B5EF4-FFF2-40B4-BE49-F238E27FC236}">
                <a16:creationId xmlns:a16="http://schemas.microsoft.com/office/drawing/2014/main" id="{997C2EE1-A571-46A6-8FE4-3C1C59DA53C0}"/>
              </a:ext>
            </a:extLst>
          </p:cNvPr>
          <p:cNvSpPr>
            <a:spLocks noGrp="1"/>
          </p:cNvSpPr>
          <p:nvPr>
            <p:ph idx="1"/>
          </p:nvPr>
        </p:nvSpPr>
        <p:spPr>
          <a:xfrm>
            <a:off x="1141412" y="2249487"/>
            <a:ext cx="9905999" cy="3541714"/>
          </a:xfrm>
        </p:spPr>
        <p:txBody>
          <a:bodyPr/>
          <a:lstStyle/>
          <a:p>
            <a:r>
              <a:rPr lang="en-IN" dirty="0"/>
              <a:t>Graphs are mathematical structures that represent pairwise relationships between objects. A graph is a flow structure that represents the relationship between various objects.</a:t>
            </a:r>
          </a:p>
          <a:p>
            <a:r>
              <a:rPr lang="en-IN" dirty="0"/>
              <a:t>Graphs are used to represent many real-life applications: Graphs are used to represent networks. The networks may include paths in a city or telephone network or circuit network.</a:t>
            </a:r>
          </a:p>
          <a:p>
            <a:r>
              <a:rPr lang="en-IN" dirty="0"/>
              <a:t>Graphs are also used in social networks like LinkedIn, Facebook.</a:t>
            </a:r>
          </a:p>
        </p:txBody>
      </p:sp>
    </p:spTree>
    <p:extLst>
      <p:ext uri="{BB962C8B-B14F-4D97-AF65-F5344CB8AC3E}">
        <p14:creationId xmlns:p14="http://schemas.microsoft.com/office/powerpoint/2010/main" val="391761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CC0C-9B46-4946-81DA-F4C7903DE1F0}"/>
              </a:ext>
            </a:extLst>
          </p:cNvPr>
          <p:cNvSpPr>
            <a:spLocks noGrp="1"/>
          </p:cNvSpPr>
          <p:nvPr>
            <p:ph type="title"/>
          </p:nvPr>
        </p:nvSpPr>
        <p:spPr>
          <a:xfrm>
            <a:off x="1219200" y="273664"/>
            <a:ext cx="9906000" cy="1085849"/>
          </a:xfrm>
        </p:spPr>
        <p:txBody>
          <a:bodyPr/>
          <a:lstStyle/>
          <a:p>
            <a:r>
              <a:rPr lang="en-IN" dirty="0"/>
              <a:t>Types Of Graph Used</a:t>
            </a:r>
          </a:p>
        </p:txBody>
      </p:sp>
      <p:sp>
        <p:nvSpPr>
          <p:cNvPr id="3" name="Text Placeholder 2">
            <a:extLst>
              <a:ext uri="{FF2B5EF4-FFF2-40B4-BE49-F238E27FC236}">
                <a16:creationId xmlns:a16="http://schemas.microsoft.com/office/drawing/2014/main" id="{C95A8C5B-F542-44DB-BCBA-1AD1D981CA51}"/>
              </a:ext>
            </a:extLst>
          </p:cNvPr>
          <p:cNvSpPr>
            <a:spLocks noGrp="1"/>
          </p:cNvSpPr>
          <p:nvPr>
            <p:ph type="body" idx="1"/>
          </p:nvPr>
        </p:nvSpPr>
        <p:spPr>
          <a:xfrm>
            <a:off x="1370019" y="1470074"/>
            <a:ext cx="4649783" cy="854028"/>
          </a:xfrm>
        </p:spPr>
        <p:txBody>
          <a:bodyPr>
            <a:normAutofit lnSpcReduction="10000"/>
          </a:bodyPr>
          <a:lstStyle/>
          <a:p>
            <a:r>
              <a:rPr lang="en-IN" sz="2800" dirty="0"/>
              <a:t>Bidirectional/undirected graph</a:t>
            </a:r>
          </a:p>
        </p:txBody>
      </p:sp>
      <p:sp>
        <p:nvSpPr>
          <p:cNvPr id="4" name="Content Placeholder 3">
            <a:extLst>
              <a:ext uri="{FF2B5EF4-FFF2-40B4-BE49-F238E27FC236}">
                <a16:creationId xmlns:a16="http://schemas.microsoft.com/office/drawing/2014/main" id="{E70B5868-0E31-4C99-827E-E5CD47C96A8D}"/>
              </a:ext>
            </a:extLst>
          </p:cNvPr>
          <p:cNvSpPr>
            <a:spLocks noGrp="1"/>
          </p:cNvSpPr>
          <p:nvPr>
            <p:ph sz="half" idx="2"/>
          </p:nvPr>
        </p:nvSpPr>
        <p:spPr>
          <a:xfrm>
            <a:off x="1141410" y="2324101"/>
            <a:ext cx="4878391" cy="3962398"/>
          </a:xfrm>
        </p:spPr>
        <p:txBody>
          <a:bodyPr/>
          <a:lstStyle/>
          <a:p>
            <a:r>
              <a:rPr lang="en-US" dirty="0"/>
              <a:t>It is a graph in which all the edges are bidirectional, </a:t>
            </a:r>
            <a:r>
              <a:rPr lang="en-US" dirty="0" err="1"/>
              <a:t>i.e</a:t>
            </a:r>
            <a:r>
              <a:rPr lang="en-US" dirty="0"/>
              <a:t>, if there is an edge (</a:t>
            </a:r>
            <a:r>
              <a:rPr lang="en-US" dirty="0" err="1"/>
              <a:t>u,v</a:t>
            </a:r>
            <a:r>
              <a:rPr lang="en-US" dirty="0"/>
              <a:t>) then (</a:t>
            </a:r>
            <a:r>
              <a:rPr lang="en-US" dirty="0" err="1"/>
              <a:t>v,u</a:t>
            </a:r>
            <a:r>
              <a:rPr lang="en-US" dirty="0"/>
              <a:t>) also exists.</a:t>
            </a:r>
          </a:p>
          <a:p>
            <a:endParaRPr lang="en-IN" dirty="0"/>
          </a:p>
        </p:txBody>
      </p:sp>
      <p:sp>
        <p:nvSpPr>
          <p:cNvPr id="5" name="Text Placeholder 4">
            <a:extLst>
              <a:ext uri="{FF2B5EF4-FFF2-40B4-BE49-F238E27FC236}">
                <a16:creationId xmlns:a16="http://schemas.microsoft.com/office/drawing/2014/main" id="{EE2411FB-9C8F-43A4-A56B-36F5D4726C1D}"/>
              </a:ext>
            </a:extLst>
          </p:cNvPr>
          <p:cNvSpPr>
            <a:spLocks noGrp="1"/>
          </p:cNvSpPr>
          <p:nvPr>
            <p:ph type="body" sz="quarter" idx="3"/>
          </p:nvPr>
        </p:nvSpPr>
        <p:spPr>
          <a:xfrm>
            <a:off x="6248410" y="1470073"/>
            <a:ext cx="4639984" cy="854028"/>
          </a:xfrm>
        </p:spPr>
        <p:txBody>
          <a:bodyPr>
            <a:noAutofit/>
          </a:bodyPr>
          <a:lstStyle/>
          <a:p>
            <a:r>
              <a:rPr lang="en-IN" sz="2800" dirty="0" err="1"/>
              <a:t>unidrectional</a:t>
            </a:r>
            <a:r>
              <a:rPr lang="en-IN" sz="2800" dirty="0"/>
              <a:t>/directed graph</a:t>
            </a:r>
          </a:p>
        </p:txBody>
      </p:sp>
      <p:sp>
        <p:nvSpPr>
          <p:cNvPr id="6" name="Content Placeholder 5">
            <a:extLst>
              <a:ext uri="{FF2B5EF4-FFF2-40B4-BE49-F238E27FC236}">
                <a16:creationId xmlns:a16="http://schemas.microsoft.com/office/drawing/2014/main" id="{AD3348E6-6BDC-49DC-9BE5-2E8036C6444E}"/>
              </a:ext>
            </a:extLst>
          </p:cNvPr>
          <p:cNvSpPr>
            <a:spLocks noGrp="1"/>
          </p:cNvSpPr>
          <p:nvPr>
            <p:ph sz="quarter" idx="4"/>
          </p:nvPr>
        </p:nvSpPr>
        <p:spPr>
          <a:xfrm>
            <a:off x="6172200" y="2324101"/>
            <a:ext cx="4875210" cy="3467097"/>
          </a:xfrm>
        </p:spPr>
        <p:txBody>
          <a:bodyPr/>
          <a:lstStyle/>
          <a:p>
            <a:r>
              <a:rPr lang="en-IN" dirty="0"/>
              <a:t>It </a:t>
            </a:r>
            <a:r>
              <a:rPr lang="en-US" dirty="0"/>
              <a:t>is a graph in which all the edges are unidirectional, </a:t>
            </a:r>
            <a:r>
              <a:rPr lang="en-US" dirty="0" err="1"/>
              <a:t>i.e</a:t>
            </a:r>
            <a:r>
              <a:rPr lang="en-US" dirty="0"/>
              <a:t>, if there is an </a:t>
            </a:r>
            <a:r>
              <a:rPr lang="en-US" dirty="0" err="1"/>
              <a:t>endge</a:t>
            </a:r>
            <a:r>
              <a:rPr lang="en-US" dirty="0"/>
              <a:t> (</a:t>
            </a:r>
            <a:r>
              <a:rPr lang="en-US" dirty="0" err="1"/>
              <a:t>u,v</a:t>
            </a:r>
            <a:r>
              <a:rPr lang="en-US" dirty="0"/>
              <a:t>), then (</a:t>
            </a:r>
            <a:r>
              <a:rPr lang="en-US" dirty="0" err="1"/>
              <a:t>v,u</a:t>
            </a:r>
            <a:r>
              <a:rPr lang="en-US" dirty="0"/>
              <a:t>) may exist.</a:t>
            </a:r>
            <a:endParaRPr lang="en-IN" dirty="0"/>
          </a:p>
        </p:txBody>
      </p:sp>
      <p:pic>
        <p:nvPicPr>
          <p:cNvPr id="10" name="Picture 9">
            <a:extLst>
              <a:ext uri="{FF2B5EF4-FFF2-40B4-BE49-F238E27FC236}">
                <a16:creationId xmlns:a16="http://schemas.microsoft.com/office/drawing/2014/main" id="{B5B6F565-A4C9-49EC-AEB4-C7364431D388}"/>
              </a:ext>
            </a:extLst>
          </p:cNvPr>
          <p:cNvPicPr>
            <a:picLocks noChangeAspect="1"/>
          </p:cNvPicPr>
          <p:nvPr/>
        </p:nvPicPr>
        <p:blipFill rotWithShape="1">
          <a:blip r:embed="rId2">
            <a:extLst>
              <a:ext uri="{28A0092B-C50C-407E-A947-70E740481C1C}">
                <a14:useLocalDpi xmlns:a14="http://schemas.microsoft.com/office/drawing/2010/main" val="0"/>
              </a:ext>
            </a:extLst>
          </a:blip>
          <a:srcRect l="12963" t="13818" r="12108" b="12678"/>
          <a:stretch/>
        </p:blipFill>
        <p:spPr>
          <a:xfrm>
            <a:off x="2005010" y="3952874"/>
            <a:ext cx="2505075" cy="2457450"/>
          </a:xfrm>
          <a:prstGeom prst="rect">
            <a:avLst/>
          </a:prstGeom>
        </p:spPr>
      </p:pic>
      <p:pic>
        <p:nvPicPr>
          <p:cNvPr id="12" name="Picture 11">
            <a:extLst>
              <a:ext uri="{FF2B5EF4-FFF2-40B4-BE49-F238E27FC236}">
                <a16:creationId xmlns:a16="http://schemas.microsoft.com/office/drawing/2014/main" id="{522D9BB4-EB3C-45ED-8F38-A309DCBB51F5}"/>
              </a:ext>
            </a:extLst>
          </p:cNvPr>
          <p:cNvPicPr>
            <a:picLocks noChangeAspect="1"/>
          </p:cNvPicPr>
          <p:nvPr/>
        </p:nvPicPr>
        <p:blipFill rotWithShape="1">
          <a:blip r:embed="rId3">
            <a:extLst>
              <a:ext uri="{28A0092B-C50C-407E-A947-70E740481C1C}">
                <a14:useLocalDpi xmlns:a14="http://schemas.microsoft.com/office/drawing/2010/main" val="0"/>
              </a:ext>
            </a:extLst>
          </a:blip>
          <a:srcRect l="9164" t="10827" r="4511" b="12250"/>
          <a:stretch/>
        </p:blipFill>
        <p:spPr>
          <a:xfrm>
            <a:off x="6991356" y="3838570"/>
            <a:ext cx="2886069" cy="2571754"/>
          </a:xfrm>
          <a:prstGeom prst="rect">
            <a:avLst/>
          </a:prstGeom>
        </p:spPr>
      </p:pic>
    </p:spTree>
    <p:extLst>
      <p:ext uri="{BB962C8B-B14F-4D97-AF65-F5344CB8AC3E}">
        <p14:creationId xmlns:p14="http://schemas.microsoft.com/office/powerpoint/2010/main" val="154106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38A6-5877-4863-BD4D-624DD22FF055}"/>
              </a:ext>
            </a:extLst>
          </p:cNvPr>
          <p:cNvSpPr>
            <a:spLocks noGrp="1"/>
          </p:cNvSpPr>
          <p:nvPr>
            <p:ph type="title"/>
          </p:nvPr>
        </p:nvSpPr>
        <p:spPr>
          <a:xfrm>
            <a:off x="1141413" y="618518"/>
            <a:ext cx="9905998" cy="1305532"/>
          </a:xfrm>
        </p:spPr>
        <p:txBody>
          <a:bodyPr>
            <a:normAutofit/>
          </a:bodyPr>
          <a:lstStyle/>
          <a:p>
            <a:r>
              <a:rPr lang="en-IN" sz="4400" dirty="0"/>
              <a:t>Breadth-first search (BFS)</a:t>
            </a:r>
          </a:p>
        </p:txBody>
      </p:sp>
      <p:sp>
        <p:nvSpPr>
          <p:cNvPr id="3" name="Content Placeholder 2">
            <a:extLst>
              <a:ext uri="{FF2B5EF4-FFF2-40B4-BE49-F238E27FC236}">
                <a16:creationId xmlns:a16="http://schemas.microsoft.com/office/drawing/2014/main" id="{E62CB79C-F567-4BFA-8872-D533D26E437E}"/>
              </a:ext>
            </a:extLst>
          </p:cNvPr>
          <p:cNvSpPr>
            <a:spLocks noGrp="1"/>
          </p:cNvSpPr>
          <p:nvPr>
            <p:ph idx="1"/>
          </p:nvPr>
        </p:nvSpPr>
        <p:spPr>
          <a:xfrm>
            <a:off x="1141412" y="1924050"/>
            <a:ext cx="9905999" cy="3867151"/>
          </a:xfrm>
        </p:spPr>
        <p:txBody>
          <a:bodyPr/>
          <a:lstStyle/>
          <a:p>
            <a:r>
              <a:rPr lang="en-IN" dirty="0"/>
              <a:t>A breadth-first search (BFS) is a technique for traversing a finite graph.</a:t>
            </a:r>
          </a:p>
          <a:p>
            <a:r>
              <a:rPr lang="en-IN" dirty="0"/>
              <a:t> BFS visits the sibling vertices before visiting the child vertices, and a queue is used in the search process. </a:t>
            </a:r>
          </a:p>
          <a:p>
            <a:r>
              <a:rPr lang="en-IN" dirty="0"/>
              <a:t>It gives more preference to sibling rather than children.</a:t>
            </a:r>
          </a:p>
          <a:p>
            <a:r>
              <a:rPr lang="en-IN" dirty="0"/>
              <a:t>One of the application of this algorithm is to find the shortest path from one vertex to another.</a:t>
            </a:r>
          </a:p>
          <a:p>
            <a:endParaRPr lang="en-IN" dirty="0"/>
          </a:p>
        </p:txBody>
      </p:sp>
    </p:spTree>
    <p:extLst>
      <p:ext uri="{BB962C8B-B14F-4D97-AF65-F5344CB8AC3E}">
        <p14:creationId xmlns:p14="http://schemas.microsoft.com/office/powerpoint/2010/main" val="378100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3F62-5595-47DD-B3B1-C20B156FEF6A}"/>
              </a:ext>
            </a:extLst>
          </p:cNvPr>
          <p:cNvSpPr>
            <a:spLocks noGrp="1"/>
          </p:cNvSpPr>
          <p:nvPr>
            <p:ph type="title"/>
          </p:nvPr>
        </p:nvSpPr>
        <p:spPr>
          <a:xfrm>
            <a:off x="1141413" y="618518"/>
            <a:ext cx="9905998" cy="1286482"/>
          </a:xfrm>
        </p:spPr>
        <p:txBody>
          <a:bodyPr/>
          <a:lstStyle/>
          <a:p>
            <a:r>
              <a:rPr lang="en-IN" dirty="0"/>
              <a:t>How BFS WORKS </a:t>
            </a:r>
            <a:r>
              <a:rPr lang="en-IN" dirty="0">
                <a:latin typeface="Times New Roman" panose="02020603050405020304" pitchFamily="18" charset="0"/>
                <a:cs typeface="Times New Roman" panose="02020603050405020304" pitchFamily="18" charset="0"/>
              </a:rPr>
              <a:t>??</a:t>
            </a:r>
          </a:p>
        </p:txBody>
      </p:sp>
      <p:pic>
        <p:nvPicPr>
          <p:cNvPr id="1026" name="Picture 2" descr="bfs1">
            <a:extLst>
              <a:ext uri="{FF2B5EF4-FFF2-40B4-BE49-F238E27FC236}">
                <a16:creationId xmlns:a16="http://schemas.microsoft.com/office/drawing/2014/main" id="{9729FA43-483C-434C-9FDC-DEA97BFFE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29" y="1699633"/>
            <a:ext cx="2368082" cy="3596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fs2">
            <a:extLst>
              <a:ext uri="{FF2B5EF4-FFF2-40B4-BE49-F238E27FC236}">
                <a16:creationId xmlns:a16="http://schemas.microsoft.com/office/drawing/2014/main" id="{135D8DF5-22BB-4FA0-94D4-2E624C09A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452" y="1667479"/>
            <a:ext cx="2297076" cy="36284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fs4">
            <a:extLst>
              <a:ext uri="{FF2B5EF4-FFF2-40B4-BE49-F238E27FC236}">
                <a16:creationId xmlns:a16="http://schemas.microsoft.com/office/drawing/2014/main" id="{92E94ED9-CD0B-47B7-94E7-F50E1964A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5" y="1667480"/>
            <a:ext cx="2511043" cy="36284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fs3">
            <a:extLst>
              <a:ext uri="{FF2B5EF4-FFF2-40B4-BE49-F238E27FC236}">
                <a16:creationId xmlns:a16="http://schemas.microsoft.com/office/drawing/2014/main" id="{0B61DF9D-9843-4635-BD6E-39DEC6406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769" y="1667479"/>
            <a:ext cx="2368082" cy="362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90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randombar(horizont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randombar(horizontal)">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randombar(horizontal)">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388</TotalTime>
  <Words>394</Words>
  <Application>Microsoft Office PowerPoint</Application>
  <PresentationFormat>Widescreen</PresentationFormat>
  <Paragraphs>41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Bradley Hand ITC</vt:lpstr>
      <vt:lpstr>Times New Roman</vt:lpstr>
      <vt:lpstr>Tw Cen MT</vt:lpstr>
      <vt:lpstr>Wingdings</vt:lpstr>
      <vt:lpstr>Circuit</vt:lpstr>
      <vt:lpstr>DTC BUS GUIDE </vt:lpstr>
      <vt:lpstr>Needs And Objectives </vt:lpstr>
      <vt:lpstr>Implementation  what why &amp; how</vt:lpstr>
      <vt:lpstr>Trie </vt:lpstr>
      <vt:lpstr>PowerPoint Presentation</vt:lpstr>
      <vt:lpstr>GRAPHS</vt:lpstr>
      <vt:lpstr>Types Of Graph Used</vt:lpstr>
      <vt:lpstr>Breadth-first search (BFS)</vt:lpstr>
      <vt:lpstr>How BFS WORKS ??</vt:lpstr>
      <vt:lpstr>PowerPoint Presentation</vt:lpstr>
      <vt:lpstr>The project can divided in four screens</vt:lpstr>
      <vt:lpstr>Home window</vt:lpstr>
      <vt:lpstr>Search window</vt:lpstr>
      <vt:lpstr>BUS Details window</vt:lpstr>
      <vt:lpstr>Bus stand info window</vt:lpstr>
      <vt:lpstr>RESULT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hp</cp:lastModifiedBy>
  <cp:revision>19</cp:revision>
  <dcterms:created xsi:type="dcterms:W3CDTF">2019-09-13T14:10:34Z</dcterms:created>
  <dcterms:modified xsi:type="dcterms:W3CDTF">2019-09-14T03:47:04Z</dcterms:modified>
</cp:coreProperties>
</file>